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2"/>
  </p:notesMasterIdLst>
  <p:handoutMasterIdLst>
    <p:handoutMasterId r:id="rId13"/>
  </p:handoutMasterIdLst>
  <p:sldIdLst>
    <p:sldId id="383" r:id="rId2"/>
    <p:sldId id="421" r:id="rId3"/>
    <p:sldId id="422" r:id="rId4"/>
    <p:sldId id="431" r:id="rId5"/>
    <p:sldId id="423" r:id="rId6"/>
    <p:sldId id="426" r:id="rId7"/>
    <p:sldId id="430" r:id="rId8"/>
    <p:sldId id="432" r:id="rId9"/>
    <p:sldId id="429" r:id="rId10"/>
    <p:sldId id="384" r:id="rId11"/>
  </p:sldIdLst>
  <p:sldSz cx="9144000" cy="5143500" type="screen16x9"/>
  <p:notesSz cx="6797675" cy="98726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59" userDrawn="1">
          <p15:clr>
            <a:srgbClr val="A4A3A4"/>
          </p15:clr>
        </p15:guide>
        <p15:guide id="2" pos="2101" userDrawn="1">
          <p15:clr>
            <a:srgbClr val="A4A3A4"/>
          </p15:clr>
        </p15:guide>
        <p15:guide id="3" orient="horz" pos="3093" userDrawn="1">
          <p15:clr>
            <a:srgbClr val="A4A3A4"/>
          </p15:clr>
        </p15:guide>
        <p15:guide id="4" pos="2142" userDrawn="1">
          <p15:clr>
            <a:srgbClr val="A4A3A4"/>
          </p15:clr>
        </p15:guide>
        <p15:guide id="5" orient="horz" pos="3076" userDrawn="1">
          <p15:clr>
            <a:srgbClr val="A4A3A4"/>
          </p15:clr>
        </p15:guide>
        <p15:guide id="6" orient="horz" pos="311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Светлана Толгатовна Фирстова" initials="СТФ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A2BF"/>
    <a:srgbClr val="DEF0F4"/>
    <a:srgbClr val="E8F0F4"/>
    <a:srgbClr val="CDE0E8"/>
    <a:srgbClr val="CDCC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11" autoAdjust="0"/>
    <p:restoredTop sz="89591" autoAdjust="0"/>
  </p:normalViewPr>
  <p:slideViewPr>
    <p:cSldViewPr>
      <p:cViewPr varScale="1">
        <p:scale>
          <a:sx n="135" d="100"/>
          <a:sy n="135" d="100"/>
        </p:scale>
        <p:origin x="1194" y="120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46" y="-102"/>
      </p:cViewPr>
      <p:guideLst>
        <p:guide orient="horz" pos="3059"/>
        <p:guide pos="2101"/>
        <p:guide orient="horz" pos="3093"/>
        <p:guide pos="2142"/>
        <p:guide orient="horz" pos="3076"/>
        <p:guide orient="horz" pos="311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Зарегистрированные случаи</a:t>
            </a:r>
            <a:r>
              <a:rPr lang="ru-RU" sz="11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и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нфекций, передающиеся клещами </a:t>
            </a:r>
          </a:p>
        </c:rich>
      </c:tx>
      <c:layout>
        <c:manualLayout>
          <c:xMode val="edge"/>
          <c:yMode val="edge"/>
          <c:x val="0.12811821230813322"/>
          <c:y val="3.34360199203659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1601400166487192"/>
          <c:y val="0.14043678758980296"/>
          <c:w val="0.68225592103845401"/>
          <c:h val="0.669328986220473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Клещевой боррелиоз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etal"/>
            </c:spPr>
            <c:extLst>
              <c:ext xmlns:c16="http://schemas.microsoft.com/office/drawing/2014/chart" uri="{C3380CC4-5D6E-409C-BE32-E72D297353CC}">
                <c16:uniqueId val="{00000003-F058-4743-98AD-6DEEFF3F7C83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r>
                      <a:rPr lang="ru-RU"/>
                      <a:t>31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5435-4A80-8121-A2272DCA638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ru-RU"/>
                      <a:t>25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5435-4A80-8121-A2272DCA63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2023 год</c:v>
                </c:pt>
                <c:pt idx="1">
                  <c:v>2024 год</c:v>
                </c:pt>
                <c:pt idx="2">
                  <c:v>6 мес. 2025 года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104</c:v>
                </c:pt>
                <c:pt idx="1">
                  <c:v>71</c:v>
                </c:pt>
                <c:pt idx="2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58-4743-98AD-6DEEFF3F7C8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Клещевой вирусный энцефалит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2023 год</c:v>
                </c:pt>
                <c:pt idx="1">
                  <c:v>2024 год</c:v>
                </c:pt>
                <c:pt idx="2">
                  <c:v>6 мес. 2025 года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26</c:v>
                </c:pt>
                <c:pt idx="1">
                  <c:v>26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58-4743-98AD-6DEEFF3F7C8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3"/>
                <c:pt idx="0">
                  <c:v>2023 год</c:v>
                </c:pt>
                <c:pt idx="1">
                  <c:v>2024 год</c:v>
                </c:pt>
                <c:pt idx="2">
                  <c:v>6 мес. 2025 года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F058-4743-98AD-6DEEFF3F7C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3975808"/>
        <c:axId val="153985792"/>
      </c:barChart>
      <c:catAx>
        <c:axId val="153975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3985792"/>
        <c:crosses val="autoZero"/>
        <c:auto val="1"/>
        <c:lblAlgn val="ctr"/>
        <c:lblOffset val="100"/>
        <c:noMultiLvlLbl val="0"/>
      </c:catAx>
      <c:valAx>
        <c:axId val="153985792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crossAx val="153975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0.23574113327342067"/>
          <c:y val="0.89555066798133542"/>
          <c:w val="0.65424633786564967"/>
          <c:h val="0.1044493320186645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324819933935353E-2"/>
          <c:y val="3.7983735239498745E-2"/>
          <c:w val="0.84598737855418304"/>
          <c:h val="0.712452520330950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6 мес. 2024 год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3.2754297141587445E-2"/>
                  <c:y val="8.07166366203753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CE8-4E68-99B6-327D46B2674B}"/>
                </c:ext>
              </c:extLst>
            </c:dLbl>
            <c:dLbl>
              <c:idx val="2"/>
              <c:layout>
                <c:manualLayout>
                  <c:x val="-2.0156490548669196E-2"/>
                  <c:y val="-2.4214990986112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CE8-4E68-99B6-327D46B267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Клещевой вирусный энцефалит</c:v>
                </c:pt>
                <c:pt idx="1">
                  <c:v>Иксодовый клещевой боррелиоз</c:v>
                </c:pt>
                <c:pt idx="2">
                  <c:v>Моноцитарный эрлихиоз человека</c:v>
                </c:pt>
                <c:pt idx="3">
                  <c:v>Гранулоцитарный анаплазмоз человека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35</c:v>
                </c:pt>
                <c:pt idx="1">
                  <c:v>1241</c:v>
                </c:pt>
                <c:pt idx="2">
                  <c:v>126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85-4564-9B3E-AE49B07F63B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6 мес. 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7715174504420154E-2"/>
                  <c:y val="4.035831831018767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1348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CE8-4E68-99B6-327D46B2674B}"/>
                </c:ext>
              </c:extLst>
            </c:dLbl>
            <c:dLbl>
              <c:idx val="2"/>
              <c:layout>
                <c:manualLayout>
                  <c:x val="2.0156490548669196E-2"/>
                  <c:y val="-2.4214990986112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CE8-4E68-99B6-327D46B267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Клещевой вирусный энцефалит</c:v>
                </c:pt>
                <c:pt idx="1">
                  <c:v>Иксодовый клещевой боррелиоз</c:v>
                </c:pt>
                <c:pt idx="2">
                  <c:v>Моноцитарный эрлихиоз человека</c:v>
                </c:pt>
                <c:pt idx="3">
                  <c:v>Гранулоцитарный анаплазмоз человека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21</c:v>
                </c:pt>
                <c:pt idx="1">
                  <c:v>1340</c:v>
                </c:pt>
                <c:pt idx="2">
                  <c:v>133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F9-4254-976F-A727E057B4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645440"/>
        <c:axId val="27646976"/>
      </c:barChart>
      <c:catAx>
        <c:axId val="27645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7646976"/>
        <c:crosses val="autoZero"/>
        <c:auto val="1"/>
        <c:lblAlgn val="ctr"/>
        <c:lblOffset val="100"/>
        <c:noMultiLvlLbl val="0"/>
      </c:catAx>
      <c:valAx>
        <c:axId val="27646976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crossAx val="27645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483974002888569E-2"/>
          <c:y val="0.93043687720679757"/>
          <c:w val="0.81473368038471916"/>
          <c:h val="6.95631227932023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100" b="1" dirty="0"/>
              <a:t>Анализ</a:t>
            </a:r>
            <a:r>
              <a:rPr lang="ru-RU" sz="1100" b="1" baseline="0" dirty="0"/>
              <a:t> использования противоклещевого иммуноглобулина, доз</a:t>
            </a:r>
          </a:p>
          <a:p>
            <a:pPr>
              <a:defRPr sz="1100" b="1"/>
            </a:pPr>
            <a:endParaRPr lang="ru-RU" sz="1100" b="1" baseline="0" dirty="0"/>
          </a:p>
          <a:p>
            <a:pPr>
              <a:defRPr sz="1100" b="1"/>
            </a:pPr>
            <a:endParaRPr lang="ru-RU" sz="1100" b="1" dirty="0"/>
          </a:p>
        </c:rich>
      </c:tx>
      <c:layout>
        <c:manualLayout>
          <c:xMode val="edge"/>
          <c:yMode val="edge"/>
          <c:x val="8.8942061157292612E-2"/>
          <c:y val="0.127661350810170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4.1937777734207073E-2"/>
          <c:y val="0.27882762539707379"/>
          <c:w val="0.88722188065884589"/>
          <c:h val="0.58558571599779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6995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A1D-469E-AB06-A35F9FAD47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  <c:pt idx="3">
                  <c:v>2024 год</c:v>
                </c:pt>
                <c:pt idx="4">
                  <c:v>6 мес. 2025 год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14171</c:v>
                </c:pt>
                <c:pt idx="1">
                  <c:v>10363</c:v>
                </c:pt>
                <c:pt idx="2">
                  <c:v>17441</c:v>
                </c:pt>
                <c:pt idx="3">
                  <c:v>16492</c:v>
                </c:pt>
                <c:pt idx="4">
                  <c:v>6995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69-4351-A399-65F480DC47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475776"/>
        <c:axId val="32485760"/>
      </c:barChart>
      <c:catAx>
        <c:axId val="32475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2485760"/>
        <c:crosses val="autoZero"/>
        <c:auto val="1"/>
        <c:lblAlgn val="ctr"/>
        <c:lblOffset val="100"/>
        <c:noMultiLvlLbl val="0"/>
      </c:catAx>
      <c:valAx>
        <c:axId val="32485760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crossAx val="32475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Первичная вакцинация всего</c:v>
                </c:pt>
                <c:pt idx="1">
                  <c:v>Дети</c:v>
                </c:pt>
                <c:pt idx="2">
                  <c:v>Ревакцинация</c:v>
                </c:pt>
                <c:pt idx="3">
                  <c:v>Дети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5000</c:v>
                </c:pt>
                <c:pt idx="1">
                  <c:v>2000</c:v>
                </c:pt>
                <c:pt idx="2">
                  <c:v>9200</c:v>
                </c:pt>
                <c:pt idx="3">
                  <c:v>4200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8A-4835-A0CC-E83D8C9B8F0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Первичная вакцинация всего</c:v>
                </c:pt>
                <c:pt idx="1">
                  <c:v>Дети</c:v>
                </c:pt>
                <c:pt idx="2">
                  <c:v>Ревакцинация</c:v>
                </c:pt>
                <c:pt idx="3">
                  <c:v>Дети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4517</c:v>
                </c:pt>
                <c:pt idx="1">
                  <c:v>2213</c:v>
                </c:pt>
                <c:pt idx="2">
                  <c:v>8855</c:v>
                </c:pt>
                <c:pt idx="3">
                  <c:v>4083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8A-4835-A0CC-E83D8C9B8F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373184"/>
        <c:axId val="33374976"/>
      </c:barChart>
      <c:catAx>
        <c:axId val="333731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500" baseline="0"/>
            </a:pPr>
            <a:endParaRPr lang="ru-RU"/>
          </a:p>
        </c:txPr>
        <c:crossAx val="33374976"/>
        <c:crosses val="autoZero"/>
        <c:auto val="1"/>
        <c:lblAlgn val="ctr"/>
        <c:lblOffset val="100"/>
        <c:noMultiLvlLbl val="0"/>
      </c:catAx>
      <c:valAx>
        <c:axId val="333749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37318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Вакцинация и ревакцинация в 2025 году</a:t>
            </a:r>
          </a:p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(человек)</a:t>
            </a:r>
          </a:p>
        </c:rich>
      </c:tx>
      <c:layout>
        <c:manualLayout>
          <c:xMode val="edge"/>
          <c:yMode val="edge"/>
          <c:x val="0.14153756466672784"/>
          <c:y val="3.68943211102905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4388154402597242"/>
          <c:y val="0.10088421547932583"/>
          <c:w val="0.77827926526682245"/>
          <c:h val="0.669328986220473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etal"/>
            </c:spPr>
            <c:extLst>
              <c:ext xmlns:c16="http://schemas.microsoft.com/office/drawing/2014/chart" uri="{C3380CC4-5D6E-409C-BE32-E72D297353CC}">
                <c16:uniqueId val="{00000003-F058-4743-98AD-6DEEFF3F7C8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sz="1050" b="1" dirty="0"/>
                      <a:t>4000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058-4743-98AD-6DEEFF3F7C83}"/>
                </c:ext>
              </c:extLst>
            </c:dLbl>
            <c:dLbl>
              <c:idx val="1"/>
              <c:layout>
                <c:manualLayout>
                  <c:x val="1.7679538132126735E-3"/>
                  <c:y val="3.40566734415130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172-4600-98A8-AB052009D01B}"/>
                </c:ext>
              </c:extLst>
            </c:dLbl>
            <c:dLbl>
              <c:idx val="3"/>
              <c:layout>
                <c:manualLayout>
                  <c:x val="-2.3794088238561727E-2"/>
                  <c:y val="1.7291107088319164E-2"/>
                </c:manualLayout>
              </c:layout>
              <c:tx>
                <c:rich>
                  <a:bodyPr/>
                  <a:lstStyle/>
                  <a:p>
                    <a:r>
                      <a:rPr lang="en-US" sz="1050" dirty="0"/>
                      <a:t>8000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8172-4600-98A8-AB052009D01B}"/>
                </c:ext>
              </c:extLst>
            </c:dLbl>
            <c:dLbl>
              <c:idx val="4"/>
              <c:layout>
                <c:manualLayout>
                  <c:x val="4.8984456272535397E-4"/>
                  <c:y val="1.0374664252991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172-4600-98A8-AB052009D0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Вакцинация (всего) </c:v>
                </c:pt>
                <c:pt idx="1">
                  <c:v>Из них дети</c:v>
                </c:pt>
                <c:pt idx="3">
                  <c:v>Ревакцинация всего</c:v>
                </c:pt>
                <c:pt idx="4">
                  <c:v>Из них дети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4000</c:v>
                </c:pt>
                <c:pt idx="1">
                  <c:v>2000</c:v>
                </c:pt>
                <c:pt idx="3">
                  <c:v>8000</c:v>
                </c:pt>
                <c:pt idx="4">
                  <c:v>4000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58-4743-98AD-6DEEFF3F7C8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8.8648609750431786E-3"/>
                  <c:y val="-7.4558709163034184E-3"/>
                </c:manualLayout>
              </c:layout>
              <c:tx>
                <c:rich>
                  <a:bodyPr/>
                  <a:lstStyle/>
                  <a:p>
                    <a:r>
                      <a:rPr lang="en-US" sz="1050" b="1" dirty="0"/>
                      <a:t>1975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8172-4600-98A8-AB052009D01B}"/>
                </c:ext>
              </c:extLst>
            </c:dLbl>
            <c:dLbl>
              <c:idx val="1"/>
              <c:layout>
                <c:manualLayout>
                  <c:x val="1.7274753562735452E-2"/>
                  <c:y val="-1.8316592274061051E-2"/>
                </c:manualLayout>
              </c:layout>
              <c:tx>
                <c:rich>
                  <a:bodyPr/>
                  <a:lstStyle/>
                  <a:p>
                    <a:r>
                      <a:rPr lang="en-US" sz="1050" b="1" dirty="0"/>
                      <a:t>630</a:t>
                    </a:r>
                    <a:r>
                      <a:rPr lang="en-US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8172-4600-98A8-AB052009D01B}"/>
                </c:ext>
              </c:extLst>
            </c:dLbl>
            <c:dLbl>
              <c:idx val="2"/>
              <c:layout>
                <c:manualLayout>
                  <c:x val="3.2299581752420391E-2"/>
                  <c:y val="2.71266155612339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172-4600-98A8-AB052009D01B}"/>
                </c:ext>
              </c:extLst>
            </c:dLbl>
            <c:dLbl>
              <c:idx val="3"/>
              <c:layout>
                <c:manualLayout>
                  <c:x val="1.901761546696832E-2"/>
                  <c:y val="3.4582214176638328E-3"/>
                </c:manualLayout>
              </c:layout>
              <c:tx>
                <c:rich>
                  <a:bodyPr/>
                  <a:lstStyle/>
                  <a:p>
                    <a:r>
                      <a:rPr lang="en-US" sz="1050" b="1" dirty="0"/>
                      <a:t>5020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8172-4600-98A8-AB052009D01B}"/>
                </c:ext>
              </c:extLst>
            </c:dLbl>
            <c:dLbl>
              <c:idx val="4"/>
              <c:layout>
                <c:manualLayout>
                  <c:x val="1.2472414681197041E-2"/>
                  <c:y val="-6.9164428353276674E-3"/>
                </c:manualLayout>
              </c:layout>
              <c:tx>
                <c:rich>
                  <a:bodyPr/>
                  <a:lstStyle/>
                  <a:p>
                    <a:r>
                      <a:rPr lang="en-US" sz="1050" b="1" dirty="0"/>
                      <a:t>1078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8172-4600-98A8-AB052009D0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Вакцинация (всего) </c:v>
                </c:pt>
                <c:pt idx="1">
                  <c:v>Из них дети</c:v>
                </c:pt>
                <c:pt idx="3">
                  <c:v>Ревакцинация всего</c:v>
                </c:pt>
                <c:pt idx="4">
                  <c:v>Из них дети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1880</c:v>
                </c:pt>
                <c:pt idx="1">
                  <c:v>613</c:v>
                </c:pt>
                <c:pt idx="3">
                  <c:v>4912</c:v>
                </c:pt>
                <c:pt idx="4">
                  <c:v>1031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58-4743-98AD-6DEEFF3F7C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72904064"/>
        <c:axId val="72938624"/>
      </c:barChart>
      <c:catAx>
        <c:axId val="72904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2938624"/>
        <c:crosses val="autoZero"/>
        <c:auto val="1"/>
        <c:lblAlgn val="ctr"/>
        <c:lblOffset val="100"/>
        <c:noMultiLvlLbl val="0"/>
      </c:catAx>
      <c:valAx>
        <c:axId val="72938624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crossAx val="72904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255941259052031"/>
          <c:y val="0.21588042505081134"/>
          <c:w val="0.28526344295078326"/>
          <c:h val="9.85348033225067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Вакцинация лесная отрасль 2025 год</a:t>
            </a:r>
          </a:p>
        </c:rich>
      </c:tx>
      <c:layout>
        <c:manualLayout>
          <c:xMode val="edge"/>
          <c:yMode val="edge"/>
          <c:x val="0.11898012344104472"/>
          <c:y val="0.122120319964448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514673369625598"/>
          <c:y val="0.3682590823241863"/>
          <c:w val="0.4048942753676012"/>
          <c:h val="0.297909121208754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Факт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250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A2E-44EE-9F65-5BB73A5AC4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Человек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2E-44EE-9F65-5BB73A5AC49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250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A2E-44EE-9F65-5BB73A5AC4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Человек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A2E-44EE-9F65-5BB73A5AC4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2839936"/>
        <c:axId val="72841472"/>
      </c:barChart>
      <c:catAx>
        <c:axId val="7283993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2841472"/>
        <c:crosses val="autoZero"/>
        <c:auto val="1"/>
        <c:lblAlgn val="ctr"/>
        <c:lblOffset val="100"/>
        <c:noMultiLvlLbl val="0"/>
      </c:catAx>
      <c:valAx>
        <c:axId val="72841472"/>
        <c:scaling>
          <c:orientation val="minMax"/>
        </c:scaling>
        <c:delete val="1"/>
        <c:axPos val="b"/>
        <c:majorGridlines/>
        <c:numFmt formatCode="General" sourceLinked="1"/>
        <c:majorTickMark val="out"/>
        <c:minorTickMark val="none"/>
        <c:tickLblPos val="none"/>
        <c:crossAx val="728399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907467071559998"/>
          <c:y val="0.32147185666239114"/>
          <c:w val="0.35648142780399411"/>
          <c:h val="0.46207498108675776"/>
        </c:manualLayout>
      </c:layout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4958" cy="494751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1098" y="3"/>
            <a:ext cx="2944958" cy="494751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90DE89C-6315-47C2-9406-8A93F9F062D1}" type="datetimeFigureOut">
              <a:rPr lang="ru-RU"/>
              <a:pPr>
                <a:defRPr/>
              </a:pPr>
              <a:t>07.07.2025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6320"/>
            <a:ext cx="2944958" cy="494751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1098" y="9376320"/>
            <a:ext cx="2944958" cy="494751"/>
          </a:xfrm>
          <a:prstGeom prst="rect">
            <a:avLst/>
          </a:prstGeom>
        </p:spPr>
        <p:txBody>
          <a:bodyPr vert="horz" wrap="square" lIns="91302" tIns="45652" rIns="91302" bIns="4565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F632F5A-020F-4F0A-A3EC-9338D8EC6FB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4958" cy="494751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1098" y="3"/>
            <a:ext cx="2944958" cy="494751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587090E-6D93-4F36-AA1B-C78BBB136B95}" type="datetimeFigureOut">
              <a:rPr lang="ru-RU"/>
              <a:pPr>
                <a:defRPr/>
              </a:pPr>
              <a:t>07.07.2025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3362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2" tIns="45652" rIns="91302" bIns="45652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606" y="4690557"/>
            <a:ext cx="5438464" cy="4441580"/>
          </a:xfrm>
          <a:prstGeom prst="rect">
            <a:avLst/>
          </a:prstGeom>
        </p:spPr>
        <p:txBody>
          <a:bodyPr vert="horz" lIns="91302" tIns="45652" rIns="91302" bIns="45652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6320"/>
            <a:ext cx="2944958" cy="494751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1098" y="9376320"/>
            <a:ext cx="2944958" cy="494751"/>
          </a:xfrm>
          <a:prstGeom prst="rect">
            <a:avLst/>
          </a:prstGeom>
        </p:spPr>
        <p:txBody>
          <a:bodyPr vert="horz" wrap="square" lIns="91302" tIns="45652" rIns="91302" bIns="4565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2D9BA491-A1AF-4660-97BF-BD2AF854AD1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20225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6363" y="739775"/>
            <a:ext cx="6583362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0E08BFE-C191-4F16-B469-AB7B0E5BDDE8}" type="slidenum">
              <a:rPr lang="ru-RU" altLang="ru-RU" smtClean="0"/>
              <a:pPr/>
              <a:t>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9BA491-A1AF-4660-97BF-BD2AF854AD11}" type="slidenum">
              <a:rPr lang="ru-RU" altLang="ru-RU" smtClean="0"/>
              <a:pPr>
                <a:defRPr/>
              </a:pPr>
              <a:t>8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9"/>
          <p:cNvSpPr/>
          <p:nvPr/>
        </p:nvSpPr>
        <p:spPr>
          <a:xfrm>
            <a:off x="0" y="3498056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3714750"/>
            <a:ext cx="9147175" cy="1433513"/>
            <a:chOff x="-3765" y="4832896"/>
            <a:chExt cx="9147765" cy="2032192"/>
          </a:xfrm>
        </p:grpSpPr>
        <p:sp>
          <p:nvSpPr>
            <p:cNvPr id="6" name="Полилиния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Полилиния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1332767423 h 528"/>
                <a:gd name="T6" fmla="*/ 120019431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8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314451"/>
            <a:ext cx="7772400" cy="137232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2708705"/>
            <a:ext cx="7772400" cy="899778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999F66D-3B9D-4F67-8041-D123A72D4B17}" type="datetime1">
              <a:rPr lang="ru-RU"/>
              <a:pPr>
                <a:defRPr/>
              </a:pPr>
              <a:t>07.07.2025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ru-RU"/>
              <a:t>Департамент здравоохранения Костромской области</a:t>
            </a:r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ECEF99B-8FA3-40D5-841B-463DDC1D3CB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10997"/>
            <a:ext cx="8229600" cy="328955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46CC2-7DEA-4EFF-8577-FA5FB1D3E5C8}" type="datetime1">
              <a:rPr lang="ru-RU"/>
              <a:pPr>
                <a:defRPr/>
              </a:pPr>
              <a:t>07.07.2025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Департамент здравоохранения Костромской области</a:t>
            </a: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42F85-0454-4EFA-B527-73D27AE2818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05980"/>
            <a:ext cx="1777470" cy="419457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324600" cy="419457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C57C0-736D-4D25-B791-0A413D9E04CC}" type="datetime1">
              <a:rPr lang="ru-RU"/>
              <a:pPr>
                <a:defRPr/>
              </a:pPr>
              <a:t>07.07.2025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Департамент здравоохранения Костромской области</a:t>
            </a: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44B48-F069-4791-9BEB-41D8DF109E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718"/>
            <a:ext cx="990600" cy="664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614AE18-DA9D-4A8C-958C-13DD7114BA16}" type="datetime1">
              <a:rPr lang="ru-RU"/>
              <a:pPr>
                <a:defRPr/>
              </a:pPr>
              <a:t>07.07.2025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ru-RU"/>
              <a:t>Департамент здравоохранения Костромской области</a:t>
            </a: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214314" y="4714875"/>
            <a:ext cx="714375" cy="273844"/>
          </a:xfrm>
        </p:spPr>
        <p:txBody>
          <a:bodyPr/>
          <a:lstStyle>
            <a:lvl1pPr algn="ctr">
              <a:defRPr sz="1200"/>
            </a:lvl1pPr>
          </a:lstStyle>
          <a:p>
            <a:pPr>
              <a:defRPr/>
            </a:pPr>
            <a:fld id="{1D03329F-8C61-41AA-A24D-A681E52AC2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6"/>
          <p:cNvSpPr/>
          <p:nvPr/>
        </p:nvSpPr>
        <p:spPr>
          <a:xfrm>
            <a:off x="3636963" y="2253854"/>
            <a:ext cx="182562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7"/>
          <p:cNvSpPr/>
          <p:nvPr/>
        </p:nvSpPr>
        <p:spPr>
          <a:xfrm>
            <a:off x="3449638" y="2253854"/>
            <a:ext cx="18415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794784"/>
            <a:ext cx="7772400" cy="13716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198784"/>
            <a:ext cx="4572000" cy="1091166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ADF80E3-91F0-4533-B241-BB796A973978}" type="datetime1">
              <a:rPr lang="ru-RU"/>
              <a:pPr>
                <a:defRPr/>
              </a:pPr>
              <a:t>07.07.2025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ru-RU"/>
              <a:t>Департамент здравоохранения Костромской области</a:t>
            </a: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3BE32-766F-45FD-B03C-572586D7EDD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05B1732-14BD-40CA-9AF9-5412638CAC6A}" type="datetime1">
              <a:rPr lang="ru-RU"/>
              <a:pPr>
                <a:defRPr/>
              </a:pPr>
              <a:t>07.07.2025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ru-RU"/>
              <a:t>Департамент здравоохранения Костромской области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1798C-C188-46D3-91D8-2863B562529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4057650"/>
            <a:ext cx="4040188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7" y="4057650"/>
            <a:ext cx="4041775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083221"/>
            <a:ext cx="4040188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083221"/>
            <a:ext cx="4041775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FBDB9C0-F2A8-4215-B8D4-25BFB5F3F3D4}" type="datetime1">
              <a:rPr lang="ru-RU"/>
              <a:pPr>
                <a:defRPr/>
              </a:pPr>
              <a:t>07.07.2025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ru-RU"/>
              <a:t>Департамент здравоохранения Костромской области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FE080-83E9-46E8-BABD-8E917CCE3C7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1F8DB97-180E-416B-B81E-F7B1183F1DD6}" type="datetime1">
              <a:rPr lang="ru-RU"/>
              <a:pPr>
                <a:defRPr/>
              </a:pPr>
              <a:t>07.07.2025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ru-RU"/>
              <a:t>Департамент здравоохранения Костромской области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A05EE-FD53-4BE2-BBB9-8DC60E972B4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61183-3BE3-43E9-91BF-A49DA8A946C2}" type="datetime1">
              <a:rPr lang="ru-RU"/>
              <a:pPr>
                <a:defRPr/>
              </a:pPr>
              <a:t>07.07.2025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Департамент здравоохранения Костромской области</a:t>
            </a: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664A6-D1EC-4D5A-8E2D-468BDD2EA07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657600"/>
            <a:ext cx="7481776" cy="3429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4016327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05740"/>
            <a:ext cx="7479792" cy="3429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AF9A1ED-267A-46D9-8FE9-E0FE4FCE1EEF}" type="datetime1">
              <a:rPr lang="ru-RU"/>
              <a:pPr>
                <a:defRPr/>
              </a:pPr>
              <a:t>07.07.2025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ru-RU"/>
              <a:t>Департамент здравоохранения Костромской области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89122-D7EA-476F-9176-387D760F6A0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7"/>
          <p:cNvSpPr>
            <a:spLocks/>
          </p:cNvSpPr>
          <p:nvPr/>
        </p:nvSpPr>
        <p:spPr bwMode="auto">
          <a:xfrm>
            <a:off x="500063" y="4458891"/>
            <a:ext cx="4940300" cy="6905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олилиния 8"/>
          <p:cNvSpPr>
            <a:spLocks/>
          </p:cNvSpPr>
          <p:nvPr/>
        </p:nvSpPr>
        <p:spPr bwMode="auto">
          <a:xfrm>
            <a:off x="485775" y="4454128"/>
            <a:ext cx="3690938" cy="700088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1330642500 h 588"/>
              <a:gd name="T6" fmla="*/ 2091905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7" name="Прямоугольный треугольник 9"/>
          <p:cNvSpPr>
            <a:spLocks/>
          </p:cNvSpPr>
          <p:nvPr/>
        </p:nvSpPr>
        <p:spPr bwMode="auto">
          <a:xfrm>
            <a:off x="-6042" y="4343440"/>
            <a:ext cx="3402314" cy="810651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10"/>
          <p:cNvCxnSpPr/>
          <p:nvPr/>
        </p:nvCxnSpPr>
        <p:spPr>
          <a:xfrm>
            <a:off x="-9236" y="4340804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11"/>
          <p:cNvSpPr/>
          <p:nvPr/>
        </p:nvSpPr>
        <p:spPr>
          <a:xfrm>
            <a:off x="8664576" y="3740944"/>
            <a:ext cx="182563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12"/>
          <p:cNvSpPr/>
          <p:nvPr/>
        </p:nvSpPr>
        <p:spPr>
          <a:xfrm>
            <a:off x="8477251" y="3740944"/>
            <a:ext cx="182563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4082552"/>
            <a:ext cx="7162800" cy="486174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42476"/>
            <a:ext cx="8686800" cy="329184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648842"/>
            <a:ext cx="8075432" cy="422004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15A6A55-0775-4300-BC2E-A7261992A82A}" type="datetime1">
              <a:rPr lang="ru-RU"/>
              <a:pPr>
                <a:defRPr/>
              </a:pPr>
              <a:t>07.07.2025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ru-RU"/>
              <a:t>Департамент здравоохранения Костромской области</a:t>
            </a: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456DE-EF3A-41F9-93C8-3FC4B070D5D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4458891"/>
            <a:ext cx="4940300" cy="6905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Полилиния 11"/>
          <p:cNvSpPr>
            <a:spLocks/>
          </p:cNvSpPr>
          <p:nvPr/>
        </p:nvSpPr>
        <p:spPr bwMode="auto">
          <a:xfrm>
            <a:off x="485775" y="4454128"/>
            <a:ext cx="3690938" cy="700088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1330642500 h 588"/>
              <a:gd name="T6" fmla="*/ 2091905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4343440"/>
            <a:ext cx="3402314" cy="810651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6" y="4340804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081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110853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4806554"/>
            <a:ext cx="1919288" cy="273844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0D7FB8D-E14A-4C21-859D-F80F58073873}" type="datetime1">
              <a:rPr lang="ru-RU"/>
              <a:pPr>
                <a:defRPr/>
              </a:pPr>
              <a:t>07.07.2025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4806554"/>
            <a:ext cx="2351087" cy="273844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ru-RU"/>
              <a:t>Департамент здравоохранения Костромской области</a:t>
            </a: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4806554"/>
            <a:ext cx="366712" cy="27384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Lucida Sans Unicode" pitchFamily="34" charset="0"/>
              </a:defRPr>
            </a:lvl1pPr>
          </a:lstStyle>
          <a:p>
            <a:pPr>
              <a:defRPr/>
            </a:pPr>
            <a:fld id="{CF2F0E5E-736E-4BF9-B5A5-FAC69933CA2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62" r:id="rId1"/>
    <p:sldLayoutId id="2147485363" r:id="rId2"/>
    <p:sldLayoutId id="2147485364" r:id="rId3"/>
    <p:sldLayoutId id="2147485365" r:id="rId4"/>
    <p:sldLayoutId id="2147485366" r:id="rId5"/>
    <p:sldLayoutId id="2147485367" r:id="rId6"/>
    <p:sldLayoutId id="2147485359" r:id="rId7"/>
    <p:sldLayoutId id="2147485368" r:id="rId8"/>
    <p:sldLayoutId id="2147485369" r:id="rId9"/>
    <p:sldLayoutId id="2147485360" r:id="rId10"/>
    <p:sldLayoutId id="2147485361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3571868" y="3219822"/>
            <a:ext cx="5238750" cy="154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r" defTabSz="957263">
              <a:defRPr/>
            </a:pPr>
            <a:r>
              <a:rPr lang="ru-RU" sz="1600" kern="0" dirty="0">
                <a:latin typeface="Times New Roman" pitchFamily="18" charset="0"/>
                <a:ea typeface="+mj-ea"/>
                <a:cs typeface="Times New Roman" pitchFamily="18" charset="0"/>
              </a:rPr>
              <a:t>Директор департамента </a:t>
            </a:r>
          </a:p>
          <a:p>
            <a:pPr algn="r" defTabSz="957263">
              <a:defRPr/>
            </a:pPr>
            <a:r>
              <a:rPr lang="ru-RU" sz="1600" kern="0" dirty="0">
                <a:latin typeface="Times New Roman" pitchFamily="18" charset="0"/>
                <a:ea typeface="+mj-ea"/>
                <a:cs typeface="Times New Roman" pitchFamily="18" charset="0"/>
              </a:rPr>
              <a:t>здравоохранения </a:t>
            </a:r>
          </a:p>
          <a:p>
            <a:pPr algn="r" defTabSz="957263">
              <a:defRPr/>
            </a:pPr>
            <a:r>
              <a:rPr lang="ru-RU" sz="1600" kern="0" dirty="0">
                <a:latin typeface="Times New Roman" pitchFamily="18" charset="0"/>
                <a:ea typeface="+mj-ea"/>
                <a:cs typeface="Times New Roman" pitchFamily="18" charset="0"/>
              </a:rPr>
              <a:t>Костромской области </a:t>
            </a:r>
          </a:p>
          <a:p>
            <a:pPr algn="r" defTabSz="957263">
              <a:defRPr/>
            </a:pPr>
            <a:r>
              <a:rPr lang="ru-RU" sz="1600" kern="0" dirty="0">
                <a:latin typeface="Times New Roman" pitchFamily="18" charset="0"/>
                <a:ea typeface="+mj-ea"/>
                <a:cs typeface="Times New Roman" pitchFamily="18" charset="0"/>
              </a:rPr>
              <a:t>Н.В. Гирин</a:t>
            </a:r>
            <a:endParaRPr lang="ru-RU" sz="4400" kern="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2291" name="TextBox 6"/>
          <p:cNvSpPr txBox="1">
            <a:spLocks noChangeArrowheads="1"/>
          </p:cNvSpPr>
          <p:nvPr/>
        </p:nvSpPr>
        <p:spPr bwMode="auto">
          <a:xfrm>
            <a:off x="0" y="4614575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г. Кострома 07 июля 2025 г.</a:t>
            </a:r>
          </a:p>
        </p:txBody>
      </p:sp>
      <p:sp>
        <p:nvSpPr>
          <p:cNvPr id="12292" name="Text Box 10"/>
          <p:cNvSpPr txBox="1">
            <a:spLocks noChangeArrowheads="1"/>
          </p:cNvSpPr>
          <p:nvPr/>
        </p:nvSpPr>
        <p:spPr bwMode="auto">
          <a:xfrm>
            <a:off x="1835696" y="303610"/>
            <a:ext cx="57239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1400" dirty="0">
                <a:latin typeface="Times New Roman" pitchFamily="18" charset="0"/>
                <a:cs typeface="Times New Roman" pitchFamily="18" charset="0"/>
              </a:rPr>
              <a:t>ДЕПАРТАМЕНТ ЗДРАВООХРАНЕНИЯ  </a:t>
            </a:r>
          </a:p>
          <a:p>
            <a:pPr algn="ctr"/>
            <a:r>
              <a:rPr lang="ru-RU" altLang="ru-RU" sz="1400" dirty="0">
                <a:latin typeface="Times New Roman" pitchFamily="18" charset="0"/>
                <a:cs typeface="Times New Roman" pitchFamily="18" charset="0"/>
              </a:rPr>
              <a:t>КОСТРОМСКОЙ ОБЛАСТИ</a:t>
            </a:r>
          </a:p>
        </p:txBody>
      </p:sp>
      <p:sp>
        <p:nvSpPr>
          <p:cNvPr id="12293" name="Прямоугольник 4"/>
          <p:cNvSpPr>
            <a:spLocks noChangeArrowheads="1"/>
          </p:cNvSpPr>
          <p:nvPr/>
        </p:nvSpPr>
        <p:spPr bwMode="auto">
          <a:xfrm>
            <a:off x="899592" y="1329928"/>
            <a:ext cx="784887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«О мерах, принимаемых для профилактики и борьбы</a:t>
            </a:r>
          </a:p>
          <a:p>
            <a:pPr algn="ctr" eaLnBrk="0" hangingPunct="0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с инфекциями, распространяемыми иксодовыми клещами»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3600" b="1" kern="0" dirty="0">
                <a:latin typeface="Times New Roman" pitchFamily="18" charset="0"/>
                <a:ea typeface="+mj-ea"/>
                <a:cs typeface="Times New Roman" pitchFamily="18" charset="0"/>
              </a:rPr>
              <a:t>СПАСИБО ЗА ВНИМАНИЕ</a:t>
            </a:r>
            <a:endParaRPr lang="ru-RU" sz="4800" b="1" kern="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3555" name="Text Box 10"/>
          <p:cNvSpPr txBox="1">
            <a:spLocks noChangeArrowheads="1"/>
          </p:cNvSpPr>
          <p:nvPr/>
        </p:nvSpPr>
        <p:spPr bwMode="auto">
          <a:xfrm>
            <a:off x="1259632" y="267891"/>
            <a:ext cx="70567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ДЕПАРТАМЕНТ ЗДРАВООХРАНЕНИЯ  </a:t>
            </a:r>
          </a:p>
          <a:p>
            <a:pPr algn="ctr"/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КОСТРОМСКОЙ ОБЛАСТИ</a:t>
            </a:r>
          </a:p>
        </p:txBody>
      </p:sp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403F0E08-074F-4F91-8EEA-B9C569A8B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4314" y="4714875"/>
            <a:ext cx="714375" cy="273844"/>
          </a:xfrm>
        </p:spPr>
        <p:txBody>
          <a:bodyPr/>
          <a:lstStyle/>
          <a:p>
            <a:pPr>
              <a:defRPr/>
            </a:pPr>
            <a:fld id="{1D03329F-8C61-41AA-A24D-A681E52AC210}" type="slidenum">
              <a:rPr lang="ru-RU" altLang="ru-RU" smtClean="0"/>
              <a:pPr>
                <a:defRPr/>
              </a:pPr>
              <a:t>10</a:t>
            </a:fld>
            <a:endParaRPr lang="ru-RU" alt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C9B8029-3EA7-463D-B2A9-9154F95D5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51446" y="4662813"/>
            <a:ext cx="2351087" cy="273844"/>
          </a:xfrm>
        </p:spPr>
        <p:txBody>
          <a:bodyPr/>
          <a:lstStyle/>
          <a:p>
            <a:pPr>
              <a:defRPr/>
            </a:pPr>
            <a:r>
              <a:rPr lang="ru-RU" dirty="0"/>
              <a:t>Департамент здравоохранения Костромской области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3E2A6C7-D3C0-4AB4-89EC-A5218D797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3329F-8C61-41AA-A24D-A681E52AC210}" type="slidenum">
              <a:rPr lang="ru-RU" altLang="ru-RU" smtClean="0"/>
              <a:pPr>
                <a:defRPr/>
              </a:pPr>
              <a:t>2</a:t>
            </a:fld>
            <a:endParaRPr lang="ru-RU" altLang="ru-RU"/>
          </a:p>
        </p:txBody>
      </p:sp>
      <p:sp>
        <p:nvSpPr>
          <p:cNvPr id="6" name="Заголовок 2">
            <a:extLst>
              <a:ext uri="{FF2B5EF4-FFF2-40B4-BE49-F238E27FC236}">
                <a16:creationId xmlns:a16="http://schemas.microsoft.com/office/drawing/2014/main" id="{19404BF2-62FF-413C-B618-9AE199E65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95486"/>
            <a:ext cx="8229600" cy="661764"/>
          </a:xfrm>
        </p:spPr>
        <p:txBody>
          <a:bodyPr>
            <a:noAutofit/>
          </a:bodyPr>
          <a:lstStyle/>
          <a:p>
            <a:pPr algn="ctr"/>
            <a:r>
              <a:rPr lang="ru-RU" sz="1900" dirty="0">
                <a:effectLst/>
                <a:latin typeface="Times New Roman"/>
                <a:cs typeface="Times New Roman"/>
              </a:rPr>
              <a:t>Обеспечение эпидемиологического благополучия населения в Костромской области</a:t>
            </a:r>
            <a:endParaRPr lang="ru-RU" sz="19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F268ECA-A573-474E-8244-D2AF42559F40}"/>
              </a:ext>
            </a:extLst>
          </p:cNvPr>
          <p:cNvSpPr/>
          <p:nvPr/>
        </p:nvSpPr>
        <p:spPr bwMode="auto">
          <a:xfrm>
            <a:off x="321421" y="779209"/>
            <a:ext cx="8501157" cy="410538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>
              <a:defRPr/>
            </a:pPr>
            <a:endParaRPr sz="1600" b="1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endParaRPr sz="1600" dirty="0"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ru-RU" sz="1600" dirty="0">
                <a:latin typeface="Times New Roman"/>
                <a:cs typeface="Times New Roman"/>
              </a:rPr>
              <a:t>  Санитарные правила и нормы СанПиН 3.3686-21 «Санитарно-эпидемиологические требования по профилактике инфекционных болезней»</a:t>
            </a:r>
            <a:endParaRPr sz="1600" dirty="0"/>
          </a:p>
          <a:p>
            <a:pPr algn="ctr">
              <a:defRPr/>
            </a:pPr>
            <a:endParaRPr sz="1600" dirty="0"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ru-RU" sz="1600" dirty="0">
                <a:latin typeface="Times New Roman"/>
                <a:cs typeface="Times New Roman"/>
              </a:rPr>
              <a:t>постановление главного государственного санитарного врача по Костромской области </a:t>
            </a:r>
          </a:p>
          <a:p>
            <a:pPr algn="ctr">
              <a:defRPr/>
            </a:pPr>
            <a:r>
              <a:rPr lang="ru-RU" sz="1600" dirty="0">
                <a:latin typeface="Times New Roman"/>
                <a:cs typeface="Times New Roman"/>
              </a:rPr>
              <a:t>А.А. Кокоулина от 14.03.2025 №1 «О введении мониторинга за инфекциями, передающимися иксодовыми клещами, и мероприятиями по их профилактике в Костромской области </a:t>
            </a:r>
          </a:p>
          <a:p>
            <a:pPr algn="ctr">
              <a:defRPr/>
            </a:pPr>
            <a:r>
              <a:rPr lang="ru-RU" sz="1600" dirty="0">
                <a:latin typeface="Times New Roman"/>
                <a:cs typeface="Times New Roman"/>
              </a:rPr>
              <a:t>в </a:t>
            </a:r>
            <a:r>
              <a:rPr lang="ru-RU" sz="1600" dirty="0" err="1">
                <a:latin typeface="Times New Roman"/>
                <a:cs typeface="Times New Roman"/>
              </a:rPr>
              <a:t>эпидсезон</a:t>
            </a:r>
            <a:r>
              <a:rPr lang="ru-RU" sz="1600" dirty="0">
                <a:latin typeface="Times New Roman"/>
                <a:cs typeface="Times New Roman"/>
              </a:rPr>
              <a:t> 2025 года»</a:t>
            </a:r>
            <a:endParaRPr sz="1600" dirty="0"/>
          </a:p>
          <a:p>
            <a:pPr algn="ctr">
              <a:defRPr/>
            </a:pPr>
            <a:endParaRPr sz="1600" dirty="0"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ru-RU" sz="1600" dirty="0">
                <a:latin typeface="Times New Roman"/>
                <a:cs typeface="Times New Roman"/>
              </a:rPr>
              <a:t>приказ департамента здравоохранения Костромской области от 17.02.2025 № 206 </a:t>
            </a:r>
          </a:p>
          <a:p>
            <a:pPr algn="ctr">
              <a:defRPr/>
            </a:pPr>
            <a:r>
              <a:rPr lang="ru-RU" sz="1600" dirty="0">
                <a:latin typeface="Times New Roman"/>
                <a:cs typeface="Times New Roman"/>
              </a:rPr>
              <a:t>«О мероприятиях по выявлению, лечению и профилактике инфекций, передающихся клещами, в эпидемический сезон 2025 года».</a:t>
            </a:r>
            <a:endParaRPr sz="1600" dirty="0"/>
          </a:p>
          <a:p>
            <a:pPr algn="ctr">
              <a:defRPr/>
            </a:pPr>
            <a:r>
              <a:rPr lang="ru-RU" sz="1600" dirty="0">
                <a:latin typeface="Times New Roman"/>
                <a:cs typeface="Times New Roman"/>
              </a:rPr>
              <a:t> </a:t>
            </a:r>
            <a:endParaRPr sz="16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08026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B51D668-EC48-4A44-87A6-29A7B6419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21041" y="4740251"/>
            <a:ext cx="2351087" cy="273844"/>
          </a:xfrm>
        </p:spPr>
        <p:txBody>
          <a:bodyPr/>
          <a:lstStyle/>
          <a:p>
            <a:pPr>
              <a:defRPr/>
            </a:pPr>
            <a:r>
              <a:rPr lang="ru-RU" dirty="0"/>
              <a:t>Департамент здравоохранения Костромской области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C9AD2B6-78D2-4EBA-9043-38CDCA415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3329F-8C61-41AA-A24D-A681E52AC210}" type="slidenum">
              <a:rPr lang="ru-RU" altLang="ru-RU" smtClean="0"/>
              <a:pPr>
                <a:defRPr/>
              </a:pPr>
              <a:t>3</a:t>
            </a:fld>
            <a:endParaRPr lang="ru-RU" altLang="ru-RU"/>
          </a:p>
        </p:txBody>
      </p:sp>
      <p:sp>
        <p:nvSpPr>
          <p:cNvPr id="6" name="Заголовок 2">
            <a:extLst>
              <a:ext uri="{FF2B5EF4-FFF2-40B4-BE49-F238E27FC236}">
                <a16:creationId xmlns:a16="http://schemas.microsoft.com/office/drawing/2014/main" id="{7582DCA4-7123-40F3-946C-571D57577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113" y="195485"/>
            <a:ext cx="8229600" cy="661764"/>
          </a:xfrm>
        </p:spPr>
        <p:txBody>
          <a:bodyPr>
            <a:noAutofit/>
          </a:bodyPr>
          <a:lstStyle/>
          <a:p>
            <a:pPr algn="ctr"/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Оперативная информация об укусах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1262454-7F08-4635-B0F7-C1FAF904AED7}"/>
              </a:ext>
            </a:extLst>
          </p:cNvPr>
          <p:cNvSpPr/>
          <p:nvPr/>
        </p:nvSpPr>
        <p:spPr bwMode="auto">
          <a:xfrm>
            <a:off x="383469" y="857249"/>
            <a:ext cx="79928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None/>
              <a:defRPr/>
            </a:pPr>
            <a:r>
              <a:rPr lang="ru-RU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2025 год обратилось с укусами клещами – 8404 чел.,</a:t>
            </a: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2024 – 9394 чел., за 2023 – 13238 чел.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A9285A26-7784-466C-A001-C0B2F7A887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4302860"/>
              </p:ext>
            </p:extLst>
          </p:nvPr>
        </p:nvGraphicFramePr>
        <p:xfrm>
          <a:off x="971600" y="1203598"/>
          <a:ext cx="727280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51834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857250"/>
          </a:xfrm>
        </p:spPr>
        <p:txBody>
          <a:bodyPr>
            <a:normAutofit/>
          </a:bodyPr>
          <a:lstStyle/>
          <a:p>
            <a:pPr algn="ctr"/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Оперативная информация об укусах</a:t>
            </a:r>
            <a:endParaRPr lang="ru-RU" sz="19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156176" y="4659982"/>
            <a:ext cx="2351087" cy="273844"/>
          </a:xfrm>
        </p:spPr>
        <p:txBody>
          <a:bodyPr/>
          <a:lstStyle/>
          <a:p>
            <a:pPr>
              <a:defRPr/>
            </a:pPr>
            <a:r>
              <a:rPr lang="ru-RU" dirty="0"/>
              <a:t>Департамент здравоохранения Костромской области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3329F-8C61-41AA-A24D-A681E52AC210}" type="slidenum">
              <a:rPr lang="ru-RU" altLang="ru-RU" smtClean="0"/>
              <a:pPr>
                <a:defRPr/>
              </a:pPr>
              <a:t>4</a:t>
            </a:fld>
            <a:endParaRPr lang="ru-RU" alt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411930"/>
              </p:ext>
            </p:extLst>
          </p:nvPr>
        </p:nvGraphicFramePr>
        <p:xfrm>
          <a:off x="539553" y="826262"/>
          <a:ext cx="7776864" cy="3708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02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44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54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742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>
                          <a:latin typeface="Times New Roman" pitchFamily="18" charset="0"/>
                          <a:cs typeface="Times New Roman" pitchFamily="18" charset="0"/>
                        </a:rPr>
                        <a:t>Наименование муниципального образования</a:t>
                      </a:r>
                    </a:p>
                    <a:p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>
                          <a:latin typeface="Times New Roman" pitchFamily="18" charset="0"/>
                          <a:cs typeface="Times New Roman" pitchFamily="18" charset="0"/>
                        </a:rPr>
                        <a:t>Количество </a:t>
                      </a:r>
                      <a:r>
                        <a:rPr lang="ru-RU" sz="1050" baseline="0" dirty="0">
                          <a:latin typeface="Times New Roman" pitchFamily="18" charset="0"/>
                          <a:cs typeface="Times New Roman" pitchFamily="18" charset="0"/>
                        </a:rPr>
                        <a:t>укусов по состоянию на 03.07.2025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>
                          <a:latin typeface="Times New Roman" pitchFamily="18" charset="0"/>
                          <a:cs typeface="Times New Roman" pitchFamily="18" charset="0"/>
                        </a:rPr>
                        <a:t>Наименование муниципального образования</a:t>
                      </a:r>
                    </a:p>
                    <a:p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>
                          <a:latin typeface="Times New Roman" pitchFamily="18" charset="0"/>
                          <a:cs typeface="Times New Roman" pitchFamily="18" charset="0"/>
                        </a:rPr>
                        <a:t>Количество </a:t>
                      </a:r>
                      <a:r>
                        <a:rPr lang="ru-RU" sz="1050" baseline="0" dirty="0">
                          <a:latin typeface="Times New Roman" pitchFamily="18" charset="0"/>
                          <a:cs typeface="Times New Roman" pitchFamily="18" charset="0"/>
                        </a:rPr>
                        <a:t>укусов по состоянию на 03.07.2025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>
                          <a:latin typeface="Times New Roman" pitchFamily="18" charset="0"/>
                          <a:cs typeface="Times New Roman" pitchFamily="18" charset="0"/>
                        </a:rPr>
                        <a:t>Наименование муниципального образования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>
                          <a:latin typeface="Times New Roman" pitchFamily="18" charset="0"/>
                          <a:cs typeface="Times New Roman" pitchFamily="18" charset="0"/>
                        </a:rPr>
                        <a:t>Количество </a:t>
                      </a:r>
                      <a:r>
                        <a:rPr lang="ru-RU" sz="1050" baseline="0" dirty="0">
                          <a:latin typeface="Times New Roman" pitchFamily="18" charset="0"/>
                          <a:cs typeface="Times New Roman" pitchFamily="18" charset="0"/>
                        </a:rPr>
                        <a:t>укусов по состоянию на 03.07.2025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285">
                <a:tc>
                  <a:txBody>
                    <a:bodyPr/>
                    <a:lstStyle/>
                    <a:p>
                      <a:r>
                        <a:rPr lang="ru-RU" sz="1000" dirty="0" err="1">
                          <a:latin typeface="Times New Roman" pitchFamily="18" charset="0"/>
                          <a:cs typeface="Times New Roman" pitchFamily="18" charset="0"/>
                        </a:rPr>
                        <a:t>Антроповский</a:t>
                      </a:r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 МР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err="1">
                          <a:latin typeface="Times New Roman" pitchFamily="18" charset="0"/>
                          <a:cs typeface="Times New Roman" pitchFamily="18" charset="0"/>
                        </a:rPr>
                        <a:t>Кологривский</a:t>
                      </a:r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 МО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139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Островский МО</a:t>
                      </a:r>
                    </a:p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188</a:t>
                      </a:r>
                    </a:p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285"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г. Буй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г. Кострома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857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err="1">
                          <a:latin typeface="Times New Roman" pitchFamily="18" charset="0"/>
                          <a:cs typeface="Times New Roman" pitchFamily="18" charset="0"/>
                        </a:rPr>
                        <a:t>Парфеньевский</a:t>
                      </a:r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 МО</a:t>
                      </a:r>
                    </a:p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130</a:t>
                      </a:r>
                    </a:p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632">
                <a:tc>
                  <a:txBody>
                    <a:bodyPr/>
                    <a:lstStyle/>
                    <a:p>
                      <a:r>
                        <a:rPr lang="ru-RU" sz="1000" dirty="0" err="1">
                          <a:latin typeface="Times New Roman" pitchFamily="18" charset="0"/>
                          <a:cs typeface="Times New Roman" pitchFamily="18" charset="0"/>
                        </a:rPr>
                        <a:t>Буйский</a:t>
                      </a:r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 МР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284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Костромской</a:t>
                      </a:r>
                      <a:r>
                        <a:rPr lang="ru-RU" sz="1000" baseline="0" dirty="0">
                          <a:latin typeface="Times New Roman" pitchFamily="18" charset="0"/>
                          <a:cs typeface="Times New Roman" pitchFamily="18" charset="0"/>
                        </a:rPr>
                        <a:t>  МР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1605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err="1"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r>
                        <a:rPr lang="ru-RU" sz="1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.Шарья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285"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Г. Волгореченск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err="1">
                          <a:latin typeface="Times New Roman" pitchFamily="18" charset="0"/>
                          <a:cs typeface="Times New Roman" pitchFamily="18" charset="0"/>
                        </a:rPr>
                        <a:t>Красносельский</a:t>
                      </a:r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 МР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535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err="1">
                          <a:latin typeface="Times New Roman" pitchFamily="18" charset="0"/>
                          <a:cs typeface="Times New Roman" pitchFamily="18" charset="0"/>
                        </a:rPr>
                        <a:t>Шарьинский</a:t>
                      </a:r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 МР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711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285">
                <a:tc>
                  <a:txBody>
                    <a:bodyPr/>
                    <a:lstStyle/>
                    <a:p>
                      <a:r>
                        <a:rPr lang="ru-RU" sz="1000" dirty="0" err="1">
                          <a:latin typeface="Times New Roman" pitchFamily="18" charset="0"/>
                          <a:cs typeface="Times New Roman" pitchFamily="18" charset="0"/>
                        </a:rPr>
                        <a:t>Вохомский</a:t>
                      </a:r>
                      <a:r>
                        <a:rPr lang="ru-RU" sz="1000" baseline="0" dirty="0">
                          <a:latin typeface="Times New Roman" pitchFamily="18" charset="0"/>
                          <a:cs typeface="Times New Roman" pitchFamily="18" charset="0"/>
                        </a:rPr>
                        <a:t> МР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507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err="1">
                          <a:latin typeface="Times New Roman" pitchFamily="18" charset="0"/>
                          <a:cs typeface="Times New Roman" pitchFamily="18" charset="0"/>
                        </a:rPr>
                        <a:t>Макарьевский</a:t>
                      </a:r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 МО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283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err="1">
                          <a:latin typeface="Times New Roman" pitchFamily="18" charset="0"/>
                          <a:cs typeface="Times New Roman" pitchFamily="18" charset="0"/>
                        </a:rPr>
                        <a:t>Солигаличский</a:t>
                      </a:r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 МО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264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8632"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г. Галич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err="1">
                          <a:latin typeface="Times New Roman" pitchFamily="18" charset="0"/>
                          <a:cs typeface="Times New Roman" pitchFamily="18" charset="0"/>
                        </a:rPr>
                        <a:t>Мантуровский</a:t>
                      </a:r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 МО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648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err="1">
                          <a:latin typeface="Times New Roman" pitchFamily="18" charset="0"/>
                          <a:cs typeface="Times New Roman" pitchFamily="18" charset="0"/>
                        </a:rPr>
                        <a:t>Судиславский</a:t>
                      </a:r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 МР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375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632"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Галичский МР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170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err="1">
                          <a:latin typeface="Times New Roman" pitchFamily="18" charset="0"/>
                          <a:cs typeface="Times New Roman" pitchFamily="18" charset="0"/>
                        </a:rPr>
                        <a:t>Нейский</a:t>
                      </a:r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 МО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346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err="1">
                          <a:latin typeface="Times New Roman" pitchFamily="18" charset="0"/>
                          <a:cs typeface="Times New Roman" pitchFamily="18" charset="0"/>
                        </a:rPr>
                        <a:t>Сусанинский</a:t>
                      </a:r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 МР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151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6285">
                <a:tc>
                  <a:txBody>
                    <a:bodyPr/>
                    <a:lstStyle/>
                    <a:p>
                      <a:r>
                        <a:rPr lang="ru-RU" sz="1000" dirty="0" err="1">
                          <a:latin typeface="Times New Roman" pitchFamily="18" charset="0"/>
                          <a:cs typeface="Times New Roman" pitchFamily="18" charset="0"/>
                        </a:rPr>
                        <a:t>Кадыйский</a:t>
                      </a:r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 МО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162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err="1">
                          <a:latin typeface="Times New Roman" pitchFamily="18" charset="0"/>
                          <a:cs typeface="Times New Roman" pitchFamily="18" charset="0"/>
                        </a:rPr>
                        <a:t>Нерехтский</a:t>
                      </a:r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 МР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248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itchFamily="18" charset="0"/>
                          <a:cs typeface="Times New Roman" pitchFamily="18" charset="0"/>
                        </a:rPr>
                        <a:t>Чухломской МР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latin typeface="Times New Roman" pitchFamily="18" charset="0"/>
                          <a:cs typeface="Times New Roman" pitchFamily="18" charset="0"/>
                        </a:rPr>
                        <a:t>176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975844C-9EAD-4717-8D76-993C4AB78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16216" y="4753120"/>
            <a:ext cx="2351087" cy="273844"/>
          </a:xfrm>
        </p:spPr>
        <p:txBody>
          <a:bodyPr/>
          <a:lstStyle/>
          <a:p>
            <a:pPr>
              <a:defRPr/>
            </a:pPr>
            <a:r>
              <a:rPr lang="ru-RU" dirty="0"/>
              <a:t>Департамент здравоохранения Костромской области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E5D3CD3-476B-49FB-AFCC-87ECA9F47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3329F-8C61-41AA-A24D-A681E52AC210}" type="slidenum">
              <a:rPr lang="ru-RU" altLang="ru-RU" smtClean="0"/>
              <a:pPr>
                <a:defRPr/>
              </a:pPr>
              <a:t>5</a:t>
            </a:fld>
            <a:endParaRPr lang="ru-RU" altLang="ru-RU"/>
          </a:p>
        </p:txBody>
      </p:sp>
      <p:sp>
        <p:nvSpPr>
          <p:cNvPr id="6" name="Заголовок 2">
            <a:extLst>
              <a:ext uri="{FF2B5EF4-FFF2-40B4-BE49-F238E27FC236}">
                <a16:creationId xmlns:a16="http://schemas.microsoft.com/office/drawing/2014/main" id="{CA3A426C-20F1-4977-ABED-CEA0293BE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113" y="195485"/>
            <a:ext cx="8229600" cy="661764"/>
          </a:xfrm>
        </p:spPr>
        <p:txBody>
          <a:bodyPr>
            <a:noAutofit/>
          </a:bodyPr>
          <a:lstStyle/>
          <a:p>
            <a:pPr algn="ctr"/>
            <a:r>
              <a:rPr lang="ru-RU" sz="1900" dirty="0">
                <a:solidFill>
                  <a:schemeClr val="tx1"/>
                </a:solidFill>
                <a:effectLst/>
                <a:latin typeface="Times New Roman"/>
                <a:cs typeface="Times New Roman"/>
              </a:rPr>
              <a:t>Исследование клещей</a:t>
            </a:r>
            <a:endParaRPr lang="ru-RU" sz="19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F2C130DC-76D3-4AF7-AA55-C671163FFB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1056851"/>
              </p:ext>
            </p:extLst>
          </p:nvPr>
        </p:nvGraphicFramePr>
        <p:xfrm>
          <a:off x="4499992" y="1225650"/>
          <a:ext cx="5040560" cy="32183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7F4D071C-5216-4048-8D46-C34F968D21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690663"/>
              </p:ext>
            </p:extLst>
          </p:nvPr>
        </p:nvGraphicFramePr>
        <p:xfrm>
          <a:off x="220374" y="1225651"/>
          <a:ext cx="4392457" cy="27127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114">
                  <a:extLst>
                    <a:ext uri="{9D8B030D-6E8A-4147-A177-3AD203B41FA5}">
                      <a16:colId xmlns:a16="http://schemas.microsoft.com/office/drawing/2014/main" val="2808919598"/>
                    </a:ext>
                  </a:extLst>
                </a:gridCol>
                <a:gridCol w="2306259">
                  <a:extLst>
                    <a:ext uri="{9D8B030D-6E8A-4147-A177-3AD203B41FA5}">
                      <a16:colId xmlns:a16="http://schemas.microsoft.com/office/drawing/2014/main" val="915396027"/>
                    </a:ext>
                  </a:extLst>
                </a:gridCol>
                <a:gridCol w="422521">
                  <a:extLst>
                    <a:ext uri="{9D8B030D-6E8A-4147-A177-3AD203B41FA5}">
                      <a16:colId xmlns:a16="http://schemas.microsoft.com/office/drawing/2014/main" val="865769168"/>
                    </a:ext>
                  </a:extLst>
                </a:gridCol>
                <a:gridCol w="422521">
                  <a:extLst>
                    <a:ext uri="{9D8B030D-6E8A-4147-A177-3AD203B41FA5}">
                      <a16:colId xmlns:a16="http://schemas.microsoft.com/office/drawing/2014/main" val="1374712538"/>
                    </a:ext>
                  </a:extLst>
                </a:gridCol>
                <a:gridCol w="422521">
                  <a:extLst>
                    <a:ext uri="{9D8B030D-6E8A-4147-A177-3AD203B41FA5}">
                      <a16:colId xmlns:a16="http://schemas.microsoft.com/office/drawing/2014/main" val="297091621"/>
                    </a:ext>
                  </a:extLst>
                </a:gridCol>
                <a:gridCol w="422521">
                  <a:extLst>
                    <a:ext uri="{9D8B030D-6E8A-4147-A177-3AD203B41FA5}">
                      <a16:colId xmlns:a16="http://schemas.microsoft.com/office/drawing/2014/main" val="3121371462"/>
                    </a:ext>
                  </a:extLst>
                </a:gridCol>
              </a:tblGrid>
              <a:tr h="53975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 п/п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Название мед. организации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каких возбудителей будут проводиться исследования 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5110332"/>
                  </a:ext>
                </a:extLst>
              </a:tr>
              <a:tr h="1962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КВЭ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ИКБ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МЭЧ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ГАЧ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95126485"/>
                  </a:ext>
                </a:extLst>
              </a:tr>
              <a:tr h="1962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ОГБУЗ "Городская больница </a:t>
                      </a:r>
                      <a:r>
                        <a:rPr lang="ru-RU" sz="1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г.Костромы</a:t>
                      </a:r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40472705"/>
                  </a:ext>
                </a:extLst>
              </a:tr>
              <a:tr h="1825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ОГБУЗ «</a:t>
                      </a:r>
                      <a:r>
                        <a:rPr lang="ru-RU" sz="1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Мантуровская</a:t>
                      </a:r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ЦРБ»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4513411"/>
                  </a:ext>
                </a:extLst>
              </a:tr>
              <a:tr h="1962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ОГБУЗ "</a:t>
                      </a:r>
                      <a:r>
                        <a:rPr lang="ru-RU" sz="1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Солигаличская</a:t>
                      </a:r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РБ"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25298838"/>
                  </a:ext>
                </a:extLst>
              </a:tr>
              <a:tr h="1962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ОГБУЗ "Галичская ЦРБ"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47315879"/>
                  </a:ext>
                </a:extLst>
              </a:tr>
              <a:tr h="1962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ОГБУЗ "</a:t>
                      </a:r>
                      <a:r>
                        <a:rPr lang="ru-RU" sz="1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Нейская</a:t>
                      </a:r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РБ"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53307996"/>
                  </a:ext>
                </a:extLst>
              </a:tr>
              <a:tr h="1962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ОГБУЗ "Шарьинская ЦРБ"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84562382"/>
                  </a:ext>
                </a:extLst>
              </a:tr>
              <a:tr h="1962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ОГБУЗ "Нерехтская ЦРБ"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60262537"/>
                  </a:ext>
                </a:extLst>
              </a:tr>
              <a:tr h="1962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ОГБУЗ "Буйская ЦРБ"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7087397"/>
                  </a:ext>
                </a:extLst>
              </a:tr>
              <a:tr h="3021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ОГБУЗ "</a:t>
                      </a:r>
                      <a:r>
                        <a:rPr lang="ru-RU" sz="1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Вохомская</a:t>
                      </a:r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ЦРБ"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9099613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18A2D4F-CD07-4B7D-AD90-08B780BE406A}"/>
              </a:ext>
            </a:extLst>
          </p:cNvPr>
          <p:cNvSpPr txBox="1"/>
          <p:nvPr/>
        </p:nvSpPr>
        <p:spPr>
          <a:xfrm>
            <a:off x="693213" y="935826"/>
            <a:ext cx="3446777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Лаборатории, проводящие исследования клещей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4267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1C7CF0F-5FD3-42C3-BDED-39B9F9529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76776" y="4686429"/>
            <a:ext cx="2351087" cy="273844"/>
          </a:xfrm>
        </p:spPr>
        <p:txBody>
          <a:bodyPr/>
          <a:lstStyle/>
          <a:p>
            <a:pPr>
              <a:defRPr/>
            </a:pPr>
            <a:r>
              <a:rPr lang="ru-RU" dirty="0"/>
              <a:t>Департамент здравоохранения Костромской области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C272EE-C6BA-4453-88E1-4FE72A8E4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3329F-8C61-41AA-A24D-A681E52AC210}" type="slidenum">
              <a:rPr lang="ru-RU" altLang="ru-RU" smtClean="0"/>
              <a:pPr>
                <a:defRPr/>
              </a:pPr>
              <a:t>6</a:t>
            </a:fld>
            <a:endParaRPr lang="ru-RU" altLang="ru-RU"/>
          </a:p>
        </p:txBody>
      </p:sp>
      <p:sp>
        <p:nvSpPr>
          <p:cNvPr id="6" name="Заголовок 2">
            <a:extLst>
              <a:ext uri="{FF2B5EF4-FFF2-40B4-BE49-F238E27FC236}">
                <a16:creationId xmlns:a16="http://schemas.microsoft.com/office/drawing/2014/main" id="{F4844A8D-6DFA-421A-B844-7724CC7B2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113" y="195485"/>
            <a:ext cx="8229600" cy="661764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1900" dirty="0">
                <a:solidFill>
                  <a:schemeClr val="tx1"/>
                </a:solidFill>
                <a:effectLst/>
                <a:latin typeface="Times New Roman"/>
                <a:cs typeface="Times New Roman"/>
              </a:rPr>
              <a:t>Наличие противоклещевого иммуноглобулина</a:t>
            </a:r>
            <a:endParaRPr lang="ru-RU" sz="1900" b="1" i="0" u="none" strike="noStrike" dirty="0">
              <a:solidFill>
                <a:schemeClr val="tx1"/>
              </a:solidFill>
              <a:effectLst/>
              <a:latin typeface="Times New Roman"/>
            </a:endParaRPr>
          </a:p>
        </p:txBody>
      </p:sp>
      <p:sp>
        <p:nvSpPr>
          <p:cNvPr id="8" name="Прямоугольник 11">
            <a:extLst>
              <a:ext uri="{FF2B5EF4-FFF2-40B4-BE49-F238E27FC236}">
                <a16:creationId xmlns:a16="http://schemas.microsoft.com/office/drawing/2014/main" id="{4D9BCEA4-3ED9-4308-8611-0437C9895C15}"/>
              </a:ext>
            </a:extLst>
          </p:cNvPr>
          <p:cNvSpPr/>
          <p:nvPr/>
        </p:nvSpPr>
        <p:spPr bwMode="auto">
          <a:xfrm>
            <a:off x="501825" y="987574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None/>
              <a:defRPr/>
            </a:pPr>
            <a:r>
              <a:rPr lang="ru-RU" sz="12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По состоянию на 3 июля 2025 года создан запас лекарственного препарата «Иммуноглобулин человека против клещевого энцефалита» в количестве 8901 дозы, в том числе: </a:t>
            </a:r>
            <a:endParaRPr sz="1200" dirty="0">
              <a:latin typeface="+mj-lt"/>
              <a:cs typeface="Times New Roman" panose="02020603050405020304" pitchFamily="18" charset="0"/>
            </a:endParaRPr>
          </a:p>
          <a:p>
            <a:pPr lvl="0" algn="ctr">
              <a:defRPr/>
            </a:pPr>
            <a:r>
              <a:rPr lang="ru-RU" sz="12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в медицинских организациях – 6415доз; </a:t>
            </a:r>
            <a:endParaRPr sz="1200" dirty="0">
              <a:latin typeface="+mj-lt"/>
              <a:cs typeface="Times New Roman" panose="02020603050405020304" pitchFamily="18" charset="0"/>
            </a:endParaRPr>
          </a:p>
          <a:p>
            <a:pPr lvl="0" algn="ctr">
              <a:defRPr/>
            </a:pPr>
            <a:r>
              <a:rPr lang="ru-RU" sz="12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в аптечных организациях - 2486 доз. 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C7945187-7BD6-4EC8-AB08-B02AAD5CC0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1659481"/>
              </p:ext>
            </p:extLst>
          </p:nvPr>
        </p:nvGraphicFramePr>
        <p:xfrm>
          <a:off x="1524000" y="1635647"/>
          <a:ext cx="5928320" cy="2970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5812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627784" y="4659982"/>
          <a:ext cx="144016" cy="817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70427" y="195486"/>
            <a:ext cx="7509384" cy="504056"/>
          </a:xfrm>
        </p:spPr>
        <p:txBody>
          <a:bodyPr>
            <a:normAutofit/>
          </a:bodyPr>
          <a:lstStyle/>
          <a:p>
            <a:pPr algn="ctr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Специфическая профилактика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417929" y="4659982"/>
            <a:ext cx="2351087" cy="314697"/>
          </a:xfrm>
        </p:spPr>
        <p:txBody>
          <a:bodyPr/>
          <a:lstStyle/>
          <a:p>
            <a:pPr>
              <a:defRPr/>
            </a:pPr>
            <a:r>
              <a:rPr lang="ru-RU" dirty="0"/>
              <a:t>Департамент здравоохранения Костромской области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3329F-8C61-41AA-A24D-A681E52AC210}" type="slidenum">
              <a:rPr lang="ru-RU" altLang="ru-RU" smtClean="0"/>
              <a:pPr>
                <a:defRPr/>
              </a:pPr>
              <a:t>7</a:t>
            </a:fld>
            <a:endParaRPr lang="ru-RU" altLang="ru-RU"/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A9285A26-7784-466C-A001-C0B2F7A887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3640808"/>
              </p:ext>
            </p:extLst>
          </p:nvPr>
        </p:nvGraphicFramePr>
        <p:xfrm>
          <a:off x="-756592" y="843558"/>
          <a:ext cx="6336704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Заголовок 2"/>
          <p:cNvSpPr txBox="1">
            <a:spLocks/>
          </p:cNvSpPr>
          <p:nvPr/>
        </p:nvSpPr>
        <p:spPr>
          <a:xfrm>
            <a:off x="1187624" y="4083918"/>
            <a:ext cx="3816424" cy="72008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 algn="ctr" eaLnBrk="0" hangingPunct="0"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Всего профилактикой</a:t>
            </a:r>
            <a:r>
              <a:rPr kumimoji="0" lang="ru-RU" sz="1600" b="1" i="0" u="none" strike="noStrike" kern="1200" cap="none" spc="0" normalizeH="0" noProof="0" dirty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охвачено 6792 человек, из них </a:t>
            </a: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1644 детей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505294814"/>
              </p:ext>
            </p:extLst>
          </p:nvPr>
        </p:nvGraphicFramePr>
        <p:xfrm>
          <a:off x="5025323" y="1491630"/>
          <a:ext cx="3995936" cy="1584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83518"/>
            <a:ext cx="8229600" cy="4021807"/>
          </a:xfrm>
        </p:spPr>
        <p:txBody>
          <a:bodyPr/>
          <a:lstStyle/>
          <a:p>
            <a:pPr algn="just"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      Мероприятия по неспецифической профилактике:</a:t>
            </a:r>
          </a:p>
          <a:p>
            <a:pPr algn="just"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	обеспечение защитной одеждой работающих в очагах клещевого вирусного энцефалита, репеллентами, обучение работающих технике безопасности, правилам проведения само- и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взаимоосмотров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	расчистка территорий, проведение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дератизационных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акарицидных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обработок в местах массового пребывания населения, прежде всего зон оздоровительных учреждений, баз отдыха и туризма и прилегающих к ним территорий не менее 50 м., кладбищ, садово-огороднических кооперативов, парков и скверов.</a:t>
            </a:r>
          </a:p>
          <a:p>
            <a:pPr algn="just">
              <a:buFontTx/>
              <a:buChar char="-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информационная кампания (публикация материалов на официальных сайтах, выступление в СМИ, распространение памяток, буклетов, брошюр, размещения на сайтах медицинских организаций, в соцсетях, электронных                                или печатных СМИ).</a:t>
            </a:r>
          </a:p>
          <a:p>
            <a:pPr algn="just">
              <a:buFontTx/>
              <a:buChar char="-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обучающие семинары для медицинских работников государственных медицинских организаций Костромской области.</a:t>
            </a:r>
          </a:p>
          <a:p>
            <a:pPr algn="just">
              <a:buFontTx/>
              <a:buChar char="-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выступление главного внештатного специалиста по инфекционным болезням департамента здравоохранения в СМИ по профилактике клещевого вирусного энцефалита.</a:t>
            </a:r>
          </a:p>
          <a:p>
            <a:pPr marL="109537" indent="0" algn="just"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     В рамках проведения неспецифической профилактики клещевого вирусного энцефалита департаментом здравоохранения Костромской области организован еженедельный мониторинг проведенных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акарицидных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обработок территорий медицинских организаций Костромской области с занесением данных в электронный мониторинг «Клещи».  </a:t>
            </a:r>
          </a:p>
          <a:p>
            <a:pPr marL="109537" indent="0" algn="just"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      Завершен 1 этап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акарицидных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обработок территорий медицинских организаций Костромской области, обработано    более 130 га, что составляет 100% от плана. </a:t>
            </a:r>
          </a:p>
          <a:p>
            <a:pPr marL="109537" indent="0" algn="just"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     Медицинские организации г. Костромы проводят второй этап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акарицидной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обработки, обработано 12 га территорий. 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2197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   </a:t>
            </a:r>
            <a:r>
              <a:rPr lang="ru-RU" sz="2400" b="0" dirty="0">
                <a:effectLst/>
              </a:rPr>
              <a:t>Неспецифическая профилактика</a:t>
            </a:r>
            <a:endParaRPr lang="ru-RU" b="0" dirty="0">
              <a:effectLst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228184" y="4659982"/>
            <a:ext cx="2351087" cy="273844"/>
          </a:xfrm>
        </p:spPr>
        <p:txBody>
          <a:bodyPr/>
          <a:lstStyle/>
          <a:p>
            <a:pPr>
              <a:defRPr/>
            </a:pPr>
            <a:r>
              <a:rPr lang="ru-RU" dirty="0"/>
              <a:t>Департамент здравоохранения Костромской области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3329F-8C61-41AA-A24D-A681E52AC210}" type="slidenum">
              <a:rPr lang="ru-RU" altLang="ru-RU" smtClean="0"/>
              <a:pPr>
                <a:defRPr/>
              </a:pPr>
              <a:t>8</a:t>
            </a:fld>
            <a:endParaRPr lang="ru-RU" alt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B9A2B6F-5C01-4139-A97F-A784175C6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78599" y="4806554"/>
            <a:ext cx="2351087" cy="273844"/>
          </a:xfrm>
        </p:spPr>
        <p:txBody>
          <a:bodyPr/>
          <a:lstStyle/>
          <a:p>
            <a:pPr>
              <a:defRPr/>
            </a:pPr>
            <a:r>
              <a:rPr lang="ru-RU" dirty="0"/>
              <a:t>Департамент здравоохранения Костромской области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D8ED177-4FFE-4A15-9076-43EC11B5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3329F-8C61-41AA-A24D-A681E52AC210}" type="slidenum">
              <a:rPr lang="ru-RU" altLang="ru-RU" smtClean="0"/>
              <a:pPr>
                <a:defRPr/>
              </a:pPr>
              <a:t>9</a:t>
            </a:fld>
            <a:endParaRPr lang="ru-RU" alt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883CD4-9462-4049-AE1B-420C596BB1F5}"/>
              </a:ext>
            </a:extLst>
          </p:cNvPr>
          <p:cNvSpPr txBox="1"/>
          <p:nvPr/>
        </p:nvSpPr>
        <p:spPr>
          <a:xfrm>
            <a:off x="224267" y="267494"/>
            <a:ext cx="8685818" cy="4463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ПРОЕКТ ПРОТОКОЛЬНЫХ ПОРУЧЕНИЙ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             		                                                                                                        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sz="1100" dirty="0">
              <a:latin typeface="Times New Roman"/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Times New Roman"/>
                <a:ea typeface="Calibri"/>
                <a:cs typeface="Times New Roman"/>
              </a:rPr>
              <a:t>1. Рекомендовать главам  муниципальных образований Костромской области обеспечить качественную расчистку, благоустройство и проведение </a:t>
            </a:r>
            <a:r>
              <a:rPr lang="ru-RU" sz="1100" dirty="0" err="1">
                <a:latin typeface="Times New Roman"/>
                <a:ea typeface="Calibri"/>
                <a:cs typeface="Times New Roman"/>
              </a:rPr>
              <a:t>акарицидных</a:t>
            </a:r>
            <a:r>
              <a:rPr lang="ru-RU" sz="1100" dirty="0">
                <a:latin typeface="Times New Roman"/>
                <a:ea typeface="Calibri"/>
                <a:cs typeface="Times New Roman"/>
              </a:rPr>
              <a:t> обработок территорий парков, скверов, кладбищ, оздоровительных организаций, мест массового отдыха и пребывания населения (в т. ч. баз отдыха), в том числе и прилегающих к ним территорий (на расстоянии не менее 50-ти метров).</a:t>
            </a:r>
            <a:endParaRPr lang="ru-RU" sz="1050" dirty="0">
              <a:latin typeface="Calibri"/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Times New Roman"/>
                <a:ea typeface="Calibri"/>
                <a:cs typeface="Times New Roman"/>
              </a:rPr>
              <a:t>2. Департаменту АПК Костромской области, ДЛХ Костромской области, ДТ и ДХ Костромской области осуществлять профилактическую вакцинацию и ревакцинацию сотрудников подведомственных учреждений.</a:t>
            </a:r>
            <a:endParaRPr lang="ru-RU" sz="1050" dirty="0">
              <a:latin typeface="Calibri"/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Times New Roman"/>
                <a:ea typeface="Calibri"/>
                <a:cs typeface="Times New Roman"/>
              </a:rPr>
              <a:t>3. </a:t>
            </a:r>
            <a:r>
              <a:rPr lang="ru-RU" sz="1100" dirty="0" err="1">
                <a:latin typeface="Times New Roman"/>
                <a:ea typeface="Calibri"/>
                <a:cs typeface="Times New Roman"/>
              </a:rPr>
              <a:t>Депздраву</a:t>
            </a:r>
            <a:r>
              <a:rPr lang="ru-RU" sz="1100" dirty="0">
                <a:latin typeface="Times New Roman"/>
                <a:ea typeface="Calibri"/>
                <a:cs typeface="Times New Roman"/>
              </a:rPr>
              <a:t> Костромской области обеспечить: </a:t>
            </a:r>
            <a:endParaRPr lang="ru-RU" sz="1050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Times New Roman"/>
                <a:ea typeface="Calibri"/>
                <a:cs typeface="Times New Roman"/>
              </a:rPr>
              <a:t>1) ведение мониторинга пострадавших от укусов клещей, заболевших, наличия противоклещевых препаратов в медицинских организациях Костромской области;</a:t>
            </a:r>
            <a:endParaRPr lang="ru-RU" sz="1050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Times New Roman"/>
                <a:ea typeface="Calibri"/>
                <a:cs typeface="Times New Roman"/>
              </a:rPr>
              <a:t>2) оказание медицинской помощи в полном объеме обратившимся по поводу присасывания клещей, в том числе в выходные и праздничные дни;</a:t>
            </a:r>
            <a:endParaRPr lang="ru-RU" sz="1050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Times New Roman"/>
                <a:ea typeface="Calibri"/>
                <a:cs typeface="Times New Roman"/>
              </a:rPr>
              <a:t>3) проведение второго этапа </a:t>
            </a:r>
            <a:r>
              <a:rPr lang="ru-RU" sz="1100" dirty="0" err="1">
                <a:latin typeface="Times New Roman"/>
                <a:ea typeface="Calibri"/>
                <a:cs typeface="Times New Roman"/>
              </a:rPr>
              <a:t>акарицидных</a:t>
            </a:r>
            <a:r>
              <a:rPr lang="ru-RU" sz="1100" dirty="0">
                <a:latin typeface="Times New Roman"/>
                <a:ea typeface="Calibri"/>
                <a:cs typeface="Times New Roman"/>
              </a:rPr>
              <a:t> обработок территорий медицинских организаций Костромской области с контролем их эффективности; </a:t>
            </a:r>
            <a:endParaRPr lang="ru-RU" sz="1050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100">
                <a:latin typeface="Times New Roman"/>
                <a:ea typeface="Calibri"/>
                <a:cs typeface="Times New Roman"/>
              </a:rPr>
              <a:t>4</a:t>
            </a:r>
            <a:r>
              <a:rPr lang="ru-RU" sz="1100" dirty="0">
                <a:latin typeface="Times New Roman"/>
                <a:ea typeface="Calibri"/>
                <a:cs typeface="Times New Roman"/>
              </a:rPr>
              <a:t>) вакцинацию и ревакцинацию против клещевого энцефалита в полном объеме согласно Плану профилактических прививок на 2025 год  по Костромской области.</a:t>
            </a:r>
            <a:endParaRPr lang="ru-RU" sz="1050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Times New Roman"/>
                <a:ea typeface="Calibri"/>
                <a:cs typeface="Times New Roman"/>
              </a:rPr>
              <a:t>5) направление информации о фактах выявления инфекций, передающихся иксодовыми клещами, в отраслевые исполнительные органы Костромской области.</a:t>
            </a:r>
            <a:endParaRPr lang="ru-RU" sz="1050" dirty="0">
              <a:latin typeface="Calibri"/>
              <a:ea typeface="Calibri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1100" dirty="0">
                <a:latin typeface="Times New Roman"/>
                <a:ea typeface="Calibri"/>
                <a:cs typeface="Times New Roman"/>
              </a:rPr>
              <a:t>4. Департаменту финансов Костромской области совместно с департаментом здравоохранения Костромской области рассмотреть возможность выделения дополнительных средств на закупку вакцин.</a:t>
            </a:r>
            <a:endParaRPr lang="ru-RU" sz="105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	        </a:t>
            </a:r>
          </a:p>
          <a:p>
            <a:pPr algn="just">
              <a:spcAft>
                <a:spcPts val="0"/>
              </a:spcAft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2155600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16481</TotalTime>
  <Words>982</Words>
  <Application>Microsoft Office PowerPoint</Application>
  <PresentationFormat>Экран (16:9)</PresentationFormat>
  <Paragraphs>210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Обеспечение эпидемиологического благополучия населения в Костромской области</vt:lpstr>
      <vt:lpstr>Оперативная информация об укусах</vt:lpstr>
      <vt:lpstr>Оперативная информация об укусах</vt:lpstr>
      <vt:lpstr>Исследование клещей</vt:lpstr>
      <vt:lpstr>Наличие противоклещевого иммуноглобулина</vt:lpstr>
      <vt:lpstr>Специфическая профилактика</vt:lpstr>
      <vt:lpstr>   Неспецифическая профилактика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закупок лекарственных средств для обеспечения отдельных категорий граждан в Костромской области</dc:title>
  <dc:creator>belam</dc:creator>
  <cp:lastModifiedBy>Скворцова Марина Сергеевна</cp:lastModifiedBy>
  <cp:revision>959</cp:revision>
  <cp:lastPrinted>2025-07-07T05:11:50Z</cp:lastPrinted>
  <dcterms:created xsi:type="dcterms:W3CDTF">2009-10-21T11:39:48Z</dcterms:created>
  <dcterms:modified xsi:type="dcterms:W3CDTF">2025-07-07T05:13:35Z</dcterms:modified>
</cp:coreProperties>
</file>